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0" r:id="rId3"/>
    <p:sldId id="272" r:id="rId4"/>
    <p:sldId id="269" r:id="rId5"/>
    <p:sldId id="271" r:id="rId6"/>
    <p:sldId id="264" r:id="rId7"/>
    <p:sldId id="270" r:id="rId8"/>
    <p:sldId id="261" r:id="rId9"/>
    <p:sldId id="273" r:id="rId10"/>
    <p:sldId id="262" r:id="rId11"/>
    <p:sldId id="263" r:id="rId12"/>
    <p:sldId id="265" r:id="rId13"/>
    <p:sldId id="278" r:id="rId14"/>
    <p:sldId id="276" r:id="rId15"/>
    <p:sldId id="280" r:id="rId16"/>
    <p:sldId id="281" r:id="rId17"/>
    <p:sldId id="2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EF4E8"/>
    <a:srgbClr val="DBE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2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1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704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30578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835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4130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525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6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6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8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4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7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5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4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2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9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2381" y="478466"/>
            <a:ext cx="9207796" cy="3040912"/>
          </a:xfrm>
        </p:spPr>
        <p:txBody>
          <a:bodyPr/>
          <a:lstStyle/>
          <a:p>
            <a:pPr algn="ctr"/>
            <a:r>
              <a:rPr lang="de-DE" sz="6000" dirty="0"/>
              <a:t>Schulentwicklung </a:t>
            </a:r>
            <a:br>
              <a:rPr lang="de-DE" sz="6000" dirty="0"/>
            </a:br>
            <a:r>
              <a:rPr lang="de-DE" sz="6000" dirty="0"/>
              <a:t>an unserer </a:t>
            </a:r>
            <a:br>
              <a:rPr lang="de-DE" sz="6000" dirty="0"/>
            </a:br>
            <a:r>
              <a:rPr lang="de-DE" sz="6000" dirty="0"/>
              <a:t>Verbundschule an der Sieg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Entwicklung und Begründungen</a:t>
            </a:r>
          </a:p>
        </p:txBody>
      </p:sp>
    </p:spTree>
    <p:extLst>
      <p:ext uri="{BB962C8B-B14F-4D97-AF65-F5344CB8AC3E}">
        <p14:creationId xmlns:p14="http://schemas.microsoft.com/office/powerpoint/2010/main" val="172531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423" y="294864"/>
            <a:ext cx="10529777" cy="1057418"/>
          </a:xfrm>
        </p:spPr>
        <p:txBody>
          <a:bodyPr/>
          <a:lstStyle/>
          <a:p>
            <a:r>
              <a:rPr lang="de-DE" dirty="0"/>
              <a:t>Konsequenzen für den Unterricht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5424" y="1352282"/>
            <a:ext cx="9633098" cy="53576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3300" dirty="0"/>
              <a:t>Verhältnis zwischen gemeinsamen und jahrgangsbezogenem Unterricht:</a:t>
            </a:r>
          </a:p>
          <a:p>
            <a:endParaRPr lang="de-DE" sz="2800" dirty="0"/>
          </a:p>
          <a:p>
            <a:r>
              <a:rPr lang="de-DE" sz="3300" dirty="0"/>
              <a:t>Die Schüler bleiben in gemeinsamen Lernzeiten (Wochenplan) im Klassenverband, nach Möglichkeit in den ersten beiden Stunden</a:t>
            </a:r>
          </a:p>
          <a:p>
            <a:endParaRPr lang="de-DE" sz="2800" dirty="0"/>
          </a:p>
          <a:p>
            <a:r>
              <a:rPr lang="de-DE" sz="3300" dirty="0"/>
              <a:t>Mehr jahrgangsbezogener Unterricht aufsteigend mit der Jahrgangsstufe, d.h. Klasse 4 hat mehr jahrgangsbezogenen Unterricht als Klasse </a:t>
            </a:r>
            <a:r>
              <a:rPr lang="de-DE" sz="3300" dirty="0" smtClean="0"/>
              <a:t>1 aufgrund der höheren Stundenzahl in </a:t>
            </a:r>
            <a:r>
              <a:rPr lang="de-DE" sz="3300" smtClean="0"/>
              <a:t>Klasse 1/2 und Klasse 3/4</a:t>
            </a:r>
            <a:endParaRPr lang="de-DE" sz="3300" u="sng" dirty="0"/>
          </a:p>
          <a:p>
            <a:pPr marL="822960" lvl="3" indent="0">
              <a:buNone/>
            </a:pPr>
            <a:endParaRPr lang="de-DE" u="sng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161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449411"/>
            <a:ext cx="10058400" cy="1044538"/>
          </a:xfrm>
        </p:spPr>
        <p:txBody>
          <a:bodyPr>
            <a:normAutofit/>
          </a:bodyPr>
          <a:lstStyle/>
          <a:p>
            <a:r>
              <a:rPr lang="de-DE" dirty="0" smtClean="0"/>
              <a:t>Mögliches Beispiel </a:t>
            </a:r>
            <a:r>
              <a:rPr lang="de-DE" dirty="0"/>
              <a:t>Klasse 1</a:t>
            </a:r>
            <a:br>
              <a:rPr lang="de-DE" dirty="0"/>
            </a:br>
            <a:r>
              <a:rPr lang="de-DE" sz="2200" dirty="0"/>
              <a:t>4 Std. jahrgangsbezogen pro Woche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876402"/>
              </p:ext>
            </p:extLst>
          </p:nvPr>
        </p:nvGraphicFramePr>
        <p:xfrm>
          <a:off x="1233377" y="1653478"/>
          <a:ext cx="8022449" cy="4607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3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0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30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3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56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35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2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Stunde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Zeit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Montag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Dienstag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Mittwoch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Donnerstag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Freitag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50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1000" dirty="0">
                          <a:effectLst/>
                        </a:rPr>
                        <a:t>1. Stunde</a:t>
                      </a:r>
                      <a:endParaRPr lang="de-DE" sz="9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07.55-08.40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Lernzeit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Lernzeit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50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1000" dirty="0">
                          <a:effectLst/>
                        </a:rPr>
                        <a:t>2. Stunde</a:t>
                      </a:r>
                      <a:endParaRPr lang="de-DE" sz="9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08.40-09.25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Lernzeit</a:t>
                      </a:r>
                      <a:endParaRPr lang="de-DE" sz="9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Lernzeit</a:t>
                      </a:r>
                      <a:endParaRPr lang="de-DE" sz="9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Lernzeit</a:t>
                      </a:r>
                      <a:endParaRPr lang="de-DE" sz="9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50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1000" dirty="0">
                          <a:effectLst/>
                        </a:rPr>
                        <a:t>3. Stunde</a:t>
                      </a:r>
                      <a:endParaRPr lang="de-DE" sz="9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09.55-10.40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FU1 : Deutsch </a:t>
                      </a: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Lernzeit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Religion 1/2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Sport 1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Lernzeit</a:t>
                      </a:r>
                      <a:endParaRPr lang="de-DE" sz="9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50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1000" dirty="0">
                          <a:effectLst/>
                        </a:rPr>
                        <a:t>4. Stunde</a:t>
                      </a:r>
                      <a:endParaRPr lang="de-DE" sz="9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10.40-11.25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FU1: Mathe </a:t>
                      </a: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FU1 Deutsch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o. Mathe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Religion 1/2</a:t>
                      </a:r>
                      <a:endParaRPr lang="de-D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Sport 1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Lernzeit</a:t>
                      </a:r>
                      <a:endParaRPr lang="de-DE" sz="9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50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1000" dirty="0">
                          <a:effectLst/>
                        </a:rPr>
                        <a:t>5. Stunde</a:t>
                      </a:r>
                      <a:endParaRPr lang="de-DE" sz="9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11.40-12.25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Lernzeit</a:t>
                      </a: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Lernzeit</a:t>
                      </a: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AG `s</a:t>
                      </a: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50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1000" dirty="0">
                          <a:effectLst/>
                        </a:rPr>
                        <a:t>6. Stunde</a:t>
                      </a:r>
                      <a:endParaRPr lang="de-DE" sz="900" dirty="0">
                        <a:effectLst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12.30-13.15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65" marR="5826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665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90513"/>
          </a:xfrm>
        </p:spPr>
        <p:txBody>
          <a:bodyPr>
            <a:normAutofit/>
          </a:bodyPr>
          <a:lstStyle/>
          <a:p>
            <a:r>
              <a:rPr lang="de-DE" dirty="0" smtClean="0"/>
              <a:t>Mögliches Beispiel </a:t>
            </a:r>
            <a:r>
              <a:rPr lang="de-DE" dirty="0"/>
              <a:t>Klasse 4</a:t>
            </a:r>
            <a:br>
              <a:rPr lang="de-DE" dirty="0"/>
            </a:br>
            <a:r>
              <a:rPr lang="de-DE" sz="2000" dirty="0"/>
              <a:t>10 Std. jahrgangsbezogen pro Woche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862214"/>
              </p:ext>
            </p:extLst>
          </p:nvPr>
        </p:nvGraphicFramePr>
        <p:xfrm>
          <a:off x="1180214" y="2103438"/>
          <a:ext cx="7527850" cy="3932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3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8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8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9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87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92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0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Stunde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Zeit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Montag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Dienstag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Mittwoch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Donnerstag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Freitag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49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900" dirty="0">
                          <a:effectLst/>
                        </a:rPr>
                        <a:t>1. Stunde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07.55-08.40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Schwimmen 4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Lernzeit</a:t>
                      </a:r>
                      <a:endParaRPr lang="de-DE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Lernzeit</a:t>
                      </a:r>
                      <a:endParaRPr lang="de-DE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Lernzeit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9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900" dirty="0">
                          <a:effectLst/>
                        </a:rPr>
                        <a:t>2. Stunde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08.40-09.25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Schwimmen 4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Lernzeit</a:t>
                      </a:r>
                      <a:endParaRPr lang="de-DE" sz="9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Lernzeit</a:t>
                      </a:r>
                      <a:endParaRPr lang="de-DE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49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900" dirty="0">
                          <a:effectLst/>
                        </a:rPr>
                        <a:t>3. Stunde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09.55-10.40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FU 4: Ma/De/SU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Religion 3/4</a:t>
                      </a:r>
                      <a:endParaRPr lang="de-DE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FU 4: Ma/De/SU</a:t>
                      </a:r>
                      <a:endParaRPr lang="de-DE" sz="9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49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900" dirty="0">
                          <a:effectLst/>
                        </a:rPr>
                        <a:t>4. Stunde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10.40-11.25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FU 4: Ma/De/SU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FU 4: Ma/De/SU</a:t>
                      </a:r>
                      <a:endParaRPr lang="de-DE" sz="9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Religion 3/4</a:t>
                      </a:r>
                      <a:endParaRPr lang="de-DE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FU 4: Ma/De/SU</a:t>
                      </a:r>
                      <a:endParaRPr lang="de-DE" sz="900" dirty="0">
                        <a:effectLst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</a:rPr>
                        <a:t>Lernzeit</a:t>
                      </a:r>
                      <a:endParaRPr lang="de-DE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</a:txBody>
                  <a:tcPr marL="53002" marR="5300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49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900" dirty="0">
                          <a:effectLst/>
                        </a:rPr>
                        <a:t>5. Stunde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11.40-12.25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 4: En</a:t>
                      </a:r>
                      <a:endParaRPr lang="de-D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Fußball</a:t>
                      </a:r>
                      <a:r>
                        <a:rPr lang="de-DE" sz="1200" baseline="0" dirty="0" smtClean="0">
                          <a:effectLst/>
                        </a:rPr>
                        <a:t> AG</a:t>
                      </a:r>
                      <a:r>
                        <a:rPr lang="de-DE" sz="1200" dirty="0">
                          <a:effectLst/>
                        </a:rPr>
                        <a:t> </a:t>
                      </a:r>
                      <a:r>
                        <a:rPr lang="de-DE" sz="1200" dirty="0" smtClean="0">
                          <a:effectLst/>
                        </a:rPr>
                        <a:t>3/4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Lernzeit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Lerncafés De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02" marR="53002" marT="0" marB="0"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49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900" dirty="0">
                          <a:effectLst/>
                        </a:rPr>
                        <a:t>6. Stunde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12.30-13.15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 4: En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002" marR="53002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Fußball AG 3/4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 err="1" smtClean="0">
                          <a:effectLst/>
                        </a:rPr>
                        <a:t>Lerncafé</a:t>
                      </a:r>
                      <a:r>
                        <a:rPr lang="de-DE" sz="1200" b="0" baseline="0" dirty="0" smtClean="0">
                          <a:effectLst/>
                        </a:rPr>
                        <a:t> Ma</a:t>
                      </a:r>
                      <a:endParaRPr lang="de-DE" sz="900" b="0" dirty="0">
                        <a:effectLst/>
                      </a:endParaRPr>
                    </a:p>
                  </a:txBody>
                  <a:tcPr marL="53002" marR="53002" marT="0" marB="0"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Verpflichtende AG-Angebote</a:t>
                      </a:r>
                      <a:endParaRPr lang="de-D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2" marR="53002" marT="0" marB="0"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27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C4DA455-EEF6-4EB4-A96E-505D57B5C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Jahrgangsmischung ab </a:t>
            </a:r>
            <a:r>
              <a:rPr lang="de-DE" sz="3200" dirty="0" smtClean="0"/>
              <a:t>Schuljahr 2021/22</a:t>
            </a:r>
            <a:endParaRPr lang="de-DE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B85B451-30B1-415C-8702-67217AF4D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err="1"/>
              <a:t>Dattenfelder</a:t>
            </a:r>
            <a:r>
              <a:rPr lang="de-DE" sz="2800" dirty="0"/>
              <a:t> KollegInnen bilden 5er Team, </a:t>
            </a:r>
            <a:r>
              <a:rPr lang="de-DE" sz="2800" dirty="0" err="1"/>
              <a:t>dh</a:t>
            </a:r>
            <a:r>
              <a:rPr lang="de-DE" sz="2800" dirty="0"/>
              <a:t>.  jahrgangsbezogener Unterricht kann problemlos stattfinden, da immer 5 Lehrer vorhanden sind</a:t>
            </a:r>
          </a:p>
          <a:p>
            <a:endParaRPr lang="de-DE" sz="2800" dirty="0"/>
          </a:p>
          <a:p>
            <a:r>
              <a:rPr lang="de-DE" sz="2800" dirty="0"/>
              <a:t>Starke Jahrgänge können auf 2 Lehrkräfte verteilt werden </a:t>
            </a:r>
            <a:r>
              <a:rPr lang="de-DE" sz="2800" dirty="0" smtClean="0"/>
              <a:t>(kommende Klasse 3)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18827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AEAE806-FC78-42BC-808C-EFC28AA66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Jahrgangsmischung ab Schuljahr 2021/22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36C01B4-89ED-4008-BB6E-92A4B94DE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b="1" dirty="0"/>
              <a:t>Was bedeutet die Jahrgangsmischung für die neuen Erstklässler?</a:t>
            </a:r>
          </a:p>
          <a:p>
            <a:endParaRPr lang="de-DE" sz="2800" b="1" dirty="0"/>
          </a:p>
          <a:p>
            <a:r>
              <a:rPr lang="de-DE" sz="2800" dirty="0"/>
              <a:t>Die neuen Erstklässler kommen direkt in 5 neue Klassen und haben keine Veränderungen zu erwarten.</a:t>
            </a:r>
          </a:p>
          <a:p>
            <a:endParaRPr lang="de-DE" sz="2800" dirty="0"/>
          </a:p>
          <a:p>
            <a:endParaRPr lang="de-DE" sz="2800" dirty="0"/>
          </a:p>
          <a:p>
            <a:endParaRPr lang="de-DE" sz="2800" b="1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8673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Erreichbarkeit der Verwaltung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11825"/>
            <a:ext cx="8596668" cy="4429538"/>
          </a:xfrm>
        </p:spPr>
        <p:txBody>
          <a:bodyPr/>
          <a:lstStyle/>
          <a:p>
            <a:r>
              <a:rPr lang="de-DE" b="1" dirty="0" smtClean="0"/>
              <a:t>Schulleitung Frau </a:t>
            </a:r>
            <a:r>
              <a:rPr lang="de-DE" b="1" dirty="0" err="1" smtClean="0"/>
              <a:t>Kickuth-Artelt</a:t>
            </a:r>
            <a:endParaRPr lang="de-DE" b="1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Dattenfeld</a:t>
            </a:r>
            <a:r>
              <a:rPr lang="de-DE" dirty="0" smtClean="0"/>
              <a:t>: Mo-Mi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Herchen</a:t>
            </a:r>
            <a:r>
              <a:rPr lang="de-DE" dirty="0" smtClean="0"/>
              <a:t>: Do und alle 14 Tage Fr</a:t>
            </a:r>
          </a:p>
          <a:p>
            <a:endParaRPr lang="de-DE" b="1" dirty="0" smtClean="0"/>
          </a:p>
          <a:p>
            <a:r>
              <a:rPr lang="de-DE" b="1" dirty="0" smtClean="0"/>
              <a:t>Sekretariat </a:t>
            </a:r>
            <a:r>
              <a:rPr lang="de-DE" b="1" dirty="0"/>
              <a:t>Frau </a:t>
            </a:r>
            <a:r>
              <a:rPr lang="de-DE" b="1" dirty="0" err="1" smtClean="0"/>
              <a:t>Brecklinghaus</a:t>
            </a:r>
            <a:r>
              <a:rPr lang="de-DE" dirty="0" smtClean="0"/>
              <a:t>: </a:t>
            </a:r>
            <a:r>
              <a:rPr lang="de-DE" dirty="0"/>
              <a:t>von 7.45 Uhr bis 11.45 Uhr</a:t>
            </a:r>
          </a:p>
          <a:p>
            <a:r>
              <a:rPr lang="de-DE" dirty="0"/>
              <a:t>In </a:t>
            </a:r>
            <a:r>
              <a:rPr lang="de-DE" dirty="0" err="1"/>
              <a:t>Dattenfeld</a:t>
            </a:r>
            <a:r>
              <a:rPr lang="de-DE" dirty="0"/>
              <a:t>: Mo, Mi, </a:t>
            </a:r>
            <a:r>
              <a:rPr lang="de-DE" dirty="0" smtClean="0"/>
              <a:t>Do, Fr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Herchen</a:t>
            </a:r>
            <a:r>
              <a:rPr lang="de-DE" dirty="0"/>
              <a:t>: </a:t>
            </a:r>
            <a:r>
              <a:rPr lang="de-DE" dirty="0" smtClean="0"/>
              <a:t>Die</a:t>
            </a:r>
            <a:endParaRPr lang="de-DE" dirty="0"/>
          </a:p>
          <a:p>
            <a:endParaRPr lang="de-DE" dirty="0" smtClean="0"/>
          </a:p>
          <a:p>
            <a:r>
              <a:rPr lang="de-DE" b="1" dirty="0" smtClean="0"/>
              <a:t>Hausmeister Herr Schnell</a:t>
            </a:r>
            <a:r>
              <a:rPr lang="de-DE" dirty="0" smtClean="0"/>
              <a:t>: von 7.00-11.00 Uhr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Dattenfeld</a:t>
            </a:r>
            <a:r>
              <a:rPr lang="de-DE" dirty="0" smtClean="0"/>
              <a:t>: Die, Do und Frei ab 10.00 Uhr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Herchen</a:t>
            </a:r>
            <a:r>
              <a:rPr lang="de-DE" dirty="0" smtClean="0"/>
              <a:t>: Mo, Mi und Frei 7.00-9.30 Uhr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548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Fehlen des Kindes/</a:t>
            </a:r>
            <a:r>
              <a:rPr lang="de-DE" dirty="0" err="1" smtClean="0"/>
              <a:t>Buspläne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Entschuldigungen bitte morgens sofort im Sekretariat oder per Email melden. </a:t>
            </a:r>
          </a:p>
          <a:p>
            <a:r>
              <a:rPr lang="de-DE" dirty="0" smtClean="0"/>
              <a:t>Sollte die Krankheit länger dauern, bitte die Klassenlehrerin informieren. </a:t>
            </a:r>
          </a:p>
          <a:p>
            <a:r>
              <a:rPr lang="de-DE" dirty="0" smtClean="0"/>
              <a:t>Bei wiederholtem oder häufigem Kranksein bitten wir um ein ärztliches Attest.</a:t>
            </a:r>
          </a:p>
          <a:p>
            <a:r>
              <a:rPr lang="de-DE" dirty="0" smtClean="0"/>
              <a:t>Befreiungen vor und nach Ferien sind unüblich und müssen von der Schulleitung im besonderen Fall genehmigt werden.</a:t>
            </a:r>
          </a:p>
          <a:p>
            <a:endParaRPr lang="de-DE" dirty="0" smtClean="0"/>
          </a:p>
          <a:p>
            <a:r>
              <a:rPr lang="de-DE" dirty="0" err="1" smtClean="0"/>
              <a:t>Buspläne</a:t>
            </a:r>
            <a:r>
              <a:rPr lang="de-DE" dirty="0" smtClean="0"/>
              <a:t> veröffentlicht die Gemeinde </a:t>
            </a:r>
            <a:r>
              <a:rPr lang="de-DE" dirty="0" err="1" smtClean="0"/>
              <a:t>Windeck</a:t>
            </a:r>
            <a:r>
              <a:rPr lang="de-DE" dirty="0" smtClean="0"/>
              <a:t> zeitnah auf ihrer </a:t>
            </a:r>
            <a:r>
              <a:rPr lang="de-DE" dirty="0" err="1" smtClean="0"/>
              <a:t>homepage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937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6214ABE-9D8E-4A5F-B243-039082167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691116"/>
            <a:ext cx="7766936" cy="3359717"/>
          </a:xfrm>
        </p:spPr>
        <p:txBody>
          <a:bodyPr/>
          <a:lstStyle/>
          <a:p>
            <a:pPr algn="ctr"/>
            <a:r>
              <a:rPr lang="de-DE" dirty="0"/>
              <a:t>Danke für </a:t>
            </a:r>
            <a:r>
              <a:rPr lang="de-DE"/>
              <a:t>Ihre </a:t>
            </a:r>
            <a:r>
              <a:rPr lang="de-DE" smtClean="0"/>
              <a:t>Aufmerksamkeit</a:t>
            </a:r>
            <a:r>
              <a:rPr lang="de-DE" dirty="0"/>
              <a:t>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29719D4-4BC1-4ABB-A753-FFE66206CA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b="1" dirty="0" smtClean="0">
                <a:solidFill>
                  <a:schemeClr val="tx1"/>
                </a:solidFill>
              </a:rPr>
              <a:t>Das Team der Verbundschule an der Sieg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2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418563"/>
            <a:ext cx="10058400" cy="1549722"/>
          </a:xfrm>
        </p:spPr>
        <p:txBody>
          <a:bodyPr>
            <a:normAutofit/>
          </a:bodyPr>
          <a:lstStyle/>
          <a:p>
            <a:r>
              <a:rPr lang="de-DE" dirty="0" smtClean="0"/>
              <a:t>Entscheidung für die </a:t>
            </a:r>
            <a:br>
              <a:rPr lang="de-DE" dirty="0" smtClean="0"/>
            </a:br>
            <a:r>
              <a:rPr lang="de-DE" dirty="0" smtClean="0"/>
              <a:t>Jahrgangsmischung </a:t>
            </a:r>
            <a:r>
              <a:rPr lang="de-DE" dirty="0"/>
              <a:t>1 – 4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6800" y="1818166"/>
            <a:ext cx="10058400" cy="5187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Beobachtungen </a:t>
            </a:r>
            <a:r>
              <a:rPr lang="de-DE" sz="2800" dirty="0"/>
              <a:t>aus jahrgangsgemischten Schulen: </a:t>
            </a:r>
            <a:r>
              <a:rPr lang="de-DE" sz="2800" b="1" dirty="0"/>
              <a:t>Verbessertes Sozialverhalten</a:t>
            </a:r>
            <a:r>
              <a:rPr lang="de-DE" sz="2800" dirty="0"/>
              <a:t> der Kinder, denn: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/>
              <a:t>ältere Kinder helfen den jüngeren und umgekehrt</a:t>
            </a:r>
          </a:p>
          <a:p>
            <a:endParaRPr lang="de-DE" sz="2800" dirty="0"/>
          </a:p>
          <a:p>
            <a:r>
              <a:rPr lang="de-DE" sz="2800" dirty="0"/>
              <a:t>das Selbstwertgefühl verbessert sich</a:t>
            </a:r>
          </a:p>
          <a:p>
            <a:endParaRPr lang="de-DE" sz="2800" dirty="0"/>
          </a:p>
          <a:p>
            <a:r>
              <a:rPr lang="de-DE" sz="2800" dirty="0"/>
              <a:t>viel mehr Miteinander statt Gegeneinander</a:t>
            </a:r>
          </a:p>
        </p:txBody>
      </p:sp>
    </p:spTree>
    <p:extLst>
      <p:ext uri="{BB962C8B-B14F-4D97-AF65-F5344CB8AC3E}">
        <p14:creationId xmlns:p14="http://schemas.microsoft.com/office/powerpoint/2010/main" val="427479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892AD8-94CE-43C5-B255-EC3EEED4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 der Jahrgangsmischung 1-4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0A6B5CD-BE84-428C-B005-8F702A221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6149"/>
            <a:ext cx="8596668" cy="4425213"/>
          </a:xfrm>
        </p:spPr>
        <p:txBody>
          <a:bodyPr>
            <a:normAutofit fontScale="70000" lnSpcReduction="20000"/>
          </a:bodyPr>
          <a:lstStyle/>
          <a:p>
            <a:r>
              <a:rPr lang="de-DE" sz="2800" dirty="0"/>
              <a:t>Jahrgangsmischung spiegelt den Alltag in Familie und Freizeit wieder</a:t>
            </a:r>
          </a:p>
          <a:p>
            <a:endParaRPr lang="de-DE" sz="2800" dirty="0"/>
          </a:p>
          <a:p>
            <a:r>
              <a:rPr lang="de-DE" sz="2800" dirty="0"/>
              <a:t>Erstklässler werden wie Familienmitglieder in ihre neue Klasse </a:t>
            </a:r>
            <a:r>
              <a:rPr lang="de-DE" sz="2800" dirty="0" smtClean="0"/>
              <a:t>aufgenommen, 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Erstklässler werden schneller in den Schulalltag integriert und lernen Rituale und Tagesabläufe von den </a:t>
            </a:r>
            <a:r>
              <a:rPr lang="de-DE" sz="2800" dirty="0" smtClean="0"/>
              <a:t>Großen</a:t>
            </a:r>
          </a:p>
          <a:p>
            <a:endParaRPr lang="de-DE" sz="2800" dirty="0" smtClean="0"/>
          </a:p>
          <a:p>
            <a:r>
              <a:rPr lang="de-DE" sz="2800" dirty="0"/>
              <a:t>der </a:t>
            </a:r>
            <a:r>
              <a:rPr lang="de-DE" sz="2800" dirty="0" smtClean="0"/>
              <a:t>Schuleinstieg in die 1. Klasse </a:t>
            </a:r>
            <a:r>
              <a:rPr lang="de-DE" sz="2800" dirty="0"/>
              <a:t>gelingt </a:t>
            </a:r>
            <a:r>
              <a:rPr lang="de-DE" sz="2800" dirty="0" smtClean="0"/>
              <a:t>leichter</a:t>
            </a:r>
            <a:r>
              <a:rPr lang="de-DE" sz="2800" dirty="0"/>
              <a:t> </a:t>
            </a:r>
            <a:endParaRPr lang="de-DE" sz="2800" dirty="0" smtClean="0"/>
          </a:p>
          <a:p>
            <a:endParaRPr lang="de-DE" sz="2800" dirty="0" smtClean="0"/>
          </a:p>
          <a:p>
            <a:r>
              <a:rPr lang="de-DE" sz="2800" dirty="0" smtClean="0"/>
              <a:t>Durchlässigkeit der Lerninhalte auf unterschiedlichen Niveaustufen; jeder lernt gemäß seinen Kompetenzen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163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315FE5C-522E-4A64-8618-41F6C801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223"/>
          </a:xfrm>
        </p:spPr>
        <p:txBody>
          <a:bodyPr>
            <a:normAutofit/>
          </a:bodyPr>
          <a:lstStyle/>
          <a:p>
            <a:r>
              <a:rPr lang="de-DE" dirty="0"/>
              <a:t>Vorteile der Jahrgangsmischung 1-4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9A8E4DD-B7A2-43FC-8534-62E0FA06E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8167"/>
            <a:ext cx="9529922" cy="4710224"/>
          </a:xfrm>
        </p:spPr>
        <p:txBody>
          <a:bodyPr>
            <a:normAutofit fontScale="25000" lnSpcReduction="20000"/>
          </a:bodyPr>
          <a:lstStyle/>
          <a:p>
            <a:r>
              <a:rPr lang="de-DE" sz="11200" dirty="0"/>
              <a:t>die Klasse ändert nicht ständig ihre Zusammensetzung wie in 1/2 und 3/4</a:t>
            </a:r>
          </a:p>
          <a:p>
            <a:endParaRPr lang="de-DE" sz="11200" dirty="0"/>
          </a:p>
          <a:p>
            <a:r>
              <a:rPr lang="de-DE" sz="11200" dirty="0"/>
              <a:t>besonders wichtig für Grundschulkinder: die Kontinuität der Bezugsperson=</a:t>
            </a:r>
            <a:r>
              <a:rPr lang="de-DE" sz="11200" dirty="0" err="1"/>
              <a:t>KlassenlehrerIn</a:t>
            </a:r>
            <a:endParaRPr lang="de-DE" sz="11200" dirty="0"/>
          </a:p>
          <a:p>
            <a:endParaRPr lang="de-DE" sz="11200" dirty="0"/>
          </a:p>
          <a:p>
            <a:r>
              <a:rPr lang="de-DE" sz="11200" dirty="0"/>
              <a:t>Stamm bleibt erhalten, wenige Kinder der 4. Klasse gehen und neue Erstklässler rücken nach</a:t>
            </a:r>
          </a:p>
          <a:p>
            <a:pPr marL="0" indent="0">
              <a:buNone/>
            </a:pPr>
            <a:endParaRPr lang="de-DE" sz="11200" dirty="0"/>
          </a:p>
          <a:p>
            <a:r>
              <a:rPr lang="de-DE" sz="11200" dirty="0"/>
              <a:t>Wiederholer oder Überspringer bleiben im Klassenverband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807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3BCC6C8-95A1-4729-B1A4-35D706566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haben wir uns für 1-4 Jahrgangsmischung entschieden?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B1ECB74-CDBE-4BCC-8B44-CEE1EFAE4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21578" cy="3880773"/>
          </a:xfrm>
        </p:spPr>
        <p:txBody>
          <a:bodyPr>
            <a:normAutofit fontScale="85000" lnSpcReduction="20000"/>
          </a:bodyPr>
          <a:lstStyle/>
          <a:p>
            <a:r>
              <a:rPr lang="de-DE" sz="2800" dirty="0"/>
              <a:t>Probleme in </a:t>
            </a:r>
            <a:r>
              <a:rPr lang="de-DE" sz="2800" dirty="0" err="1"/>
              <a:t>Dattenfeld</a:t>
            </a:r>
            <a:r>
              <a:rPr lang="de-DE" sz="2800" dirty="0"/>
              <a:t> mit stark schwankenden Jahrgangsstärken</a:t>
            </a:r>
          </a:p>
          <a:p>
            <a:endParaRPr lang="de-DE" sz="2800" dirty="0"/>
          </a:p>
          <a:p>
            <a:r>
              <a:rPr lang="de-DE" sz="2800" dirty="0"/>
              <a:t>derzeit nur eine 3. Klasse, aber </a:t>
            </a:r>
            <a:r>
              <a:rPr lang="de-DE" sz="2800" dirty="0" smtClean="0"/>
              <a:t>demnächst zwei 3. Klassen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 err="1"/>
              <a:t>Dattenfeld</a:t>
            </a:r>
            <a:r>
              <a:rPr lang="de-DE" sz="2800" dirty="0"/>
              <a:t> entwickelt eigene Strukturen und profitiert von den Erfahrungen der </a:t>
            </a:r>
            <a:r>
              <a:rPr lang="de-DE" sz="2800" dirty="0" err="1"/>
              <a:t>Herchener</a:t>
            </a:r>
            <a:r>
              <a:rPr lang="de-DE" sz="2800" dirty="0"/>
              <a:t> </a:t>
            </a:r>
            <a:r>
              <a:rPr lang="de-DE" sz="2800" dirty="0" err="1"/>
              <a:t>KollegInnen</a:t>
            </a:r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Wir </a:t>
            </a:r>
            <a:r>
              <a:rPr lang="de-DE" sz="2800" dirty="0" smtClean="0"/>
              <a:t>nehmen Erfahrungen der </a:t>
            </a:r>
            <a:r>
              <a:rPr lang="de-DE" sz="2800" dirty="0" err="1" smtClean="0"/>
              <a:t>Herchener</a:t>
            </a:r>
            <a:r>
              <a:rPr lang="de-DE" sz="2800" dirty="0" smtClean="0"/>
              <a:t> Kollegen auf und sind im 2-wöchentlichen fachlichen Austausch miteinander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89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Planungssicherheit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82233"/>
            <a:ext cx="8596668" cy="4659129"/>
          </a:xfrm>
        </p:spPr>
        <p:txBody>
          <a:bodyPr>
            <a:normAutofit fontScale="25000" lnSpcReduction="20000"/>
          </a:bodyPr>
          <a:lstStyle/>
          <a:p>
            <a:pPr marL="274320" lvl="1" indent="0">
              <a:buNone/>
            </a:pPr>
            <a:endParaRPr lang="de-DE" dirty="0"/>
          </a:p>
          <a:p>
            <a:pPr lvl="2"/>
            <a:endParaRPr lang="de-DE" sz="2100" dirty="0"/>
          </a:p>
          <a:p>
            <a:pPr marL="548640" lvl="2" indent="0">
              <a:buNone/>
            </a:pPr>
            <a:endParaRPr lang="de-DE" dirty="0"/>
          </a:p>
          <a:p>
            <a:pPr marL="548640" lvl="2" indent="0">
              <a:buNone/>
            </a:pPr>
            <a:r>
              <a:rPr lang="de-DE" sz="11200" dirty="0"/>
              <a:t>In Zeiten des Lehrermangels gibt es mehr </a:t>
            </a:r>
            <a:r>
              <a:rPr lang="de-DE" sz="11200" dirty="0" smtClean="0"/>
              <a:t>Planungssicherheit: </a:t>
            </a:r>
            <a:endParaRPr lang="de-DE" sz="11200" dirty="0"/>
          </a:p>
          <a:p>
            <a:pPr lvl="2"/>
            <a:endParaRPr lang="de-DE" sz="8600" b="1" dirty="0"/>
          </a:p>
          <a:p>
            <a:pPr lvl="2"/>
            <a:r>
              <a:rPr lang="de-DE" sz="11200" dirty="0"/>
              <a:t>für die Anzahl der Lehrkräfte</a:t>
            </a:r>
          </a:p>
          <a:p>
            <a:pPr marL="914400" lvl="2" indent="0">
              <a:buNone/>
            </a:pPr>
            <a:r>
              <a:rPr lang="de-DE" sz="11200" dirty="0"/>
              <a:t> </a:t>
            </a:r>
          </a:p>
          <a:p>
            <a:pPr lvl="2"/>
            <a:r>
              <a:rPr lang="de-DE" sz="11200" dirty="0"/>
              <a:t>die Zahl der Klassen </a:t>
            </a:r>
          </a:p>
          <a:p>
            <a:pPr lvl="2"/>
            <a:endParaRPr lang="de-DE" sz="11200" dirty="0"/>
          </a:p>
          <a:p>
            <a:pPr lvl="2"/>
            <a:r>
              <a:rPr lang="de-DE" sz="11200" dirty="0"/>
              <a:t>Anzahl der Schüler pro Klasse</a:t>
            </a:r>
          </a:p>
          <a:p>
            <a:pPr lvl="2"/>
            <a:endParaRPr lang="de-DE" sz="8600" dirty="0"/>
          </a:p>
          <a:p>
            <a:pPr lvl="2"/>
            <a:endParaRPr lang="de-DE" sz="8600" dirty="0"/>
          </a:p>
          <a:p>
            <a:pPr marL="548640" lvl="2" indent="0">
              <a:buNone/>
            </a:pPr>
            <a:endParaRPr lang="de-DE" sz="2100" dirty="0"/>
          </a:p>
          <a:p>
            <a:pPr marL="548640" lvl="2" indent="0">
              <a:buNone/>
            </a:pPr>
            <a:r>
              <a:rPr lang="de-DE" sz="2100" dirty="0"/>
              <a:t> 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Es gibt keine negativen Rückmeldungen seitens der weiterführenden Schulen.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09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580762C-0A63-4480-8BF8-5D66CEDD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Planungssicherheit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3968FF1-5324-454E-9345-5B8DFD801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40" y="1619573"/>
            <a:ext cx="8901862" cy="4421789"/>
          </a:xfrm>
        </p:spPr>
        <p:txBody>
          <a:bodyPr>
            <a:normAutofit/>
          </a:bodyPr>
          <a:lstStyle/>
          <a:p>
            <a:pPr lvl="2"/>
            <a:r>
              <a:rPr lang="de-DE" sz="2800" dirty="0"/>
              <a:t>Durch die ständige Neubildung von Klassen in </a:t>
            </a:r>
            <a:r>
              <a:rPr lang="de-DE" sz="2800" dirty="0" err="1"/>
              <a:t>Dattenfeld</a:t>
            </a:r>
            <a:r>
              <a:rPr lang="de-DE" sz="2800" dirty="0"/>
              <a:t> mussten sich in der Vergangenheit die Klassen – abhängig von der Schülerzahl- ständig neu formieren </a:t>
            </a:r>
          </a:p>
          <a:p>
            <a:pPr marL="914400" lvl="2" indent="0">
              <a:buNone/>
            </a:pPr>
            <a:r>
              <a:rPr lang="de-DE" sz="5900" dirty="0"/>
              <a:t> </a:t>
            </a:r>
          </a:p>
          <a:p>
            <a:pPr lvl="2"/>
            <a:r>
              <a:rPr lang="de-DE" sz="2800" dirty="0"/>
              <a:t>Lehrer mussten gehen, die ein Jahr später dringend benötigt wurden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813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Konsequenzen für den Unterricht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77927"/>
            <a:ext cx="9232210" cy="5550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dirty="0"/>
              <a:t>Gleiche Rahmenbedingungen innerhalb der Standorte</a:t>
            </a:r>
            <a:r>
              <a:rPr lang="de-DE" sz="2800" dirty="0"/>
              <a:t>, denn: </a:t>
            </a:r>
          </a:p>
          <a:p>
            <a:r>
              <a:rPr lang="de-DE" sz="2800" dirty="0" smtClean="0"/>
              <a:t>Lerninhalte </a:t>
            </a:r>
            <a:r>
              <a:rPr lang="de-DE" sz="2800" dirty="0"/>
              <a:t>werden </a:t>
            </a:r>
            <a:r>
              <a:rPr lang="de-DE" sz="2800" dirty="0" smtClean="0"/>
              <a:t>in beiden Standort-Teams miteinander besprochen </a:t>
            </a:r>
            <a:endParaRPr lang="de-DE" sz="2800" dirty="0" smtClean="0"/>
          </a:p>
          <a:p>
            <a:endParaRPr lang="de-DE" sz="2800" dirty="0"/>
          </a:p>
          <a:p>
            <a:r>
              <a:rPr lang="de-DE" sz="2800" dirty="0" smtClean="0"/>
              <a:t>Alle </a:t>
            </a:r>
            <a:r>
              <a:rPr lang="de-DE" sz="2800" dirty="0"/>
              <a:t>Klassen haben die gleichen Lerninhalte und </a:t>
            </a:r>
            <a:r>
              <a:rPr lang="de-DE" sz="2800" dirty="0" smtClean="0"/>
              <a:t>Lehrwerke</a:t>
            </a:r>
          </a:p>
          <a:p>
            <a:endParaRPr lang="de-DE" sz="2800" dirty="0"/>
          </a:p>
          <a:p>
            <a:r>
              <a:rPr lang="de-DE" sz="2800" dirty="0" smtClean="0"/>
              <a:t>Somit ist im Bedarfsfall (Vertretung) jeder </a:t>
            </a:r>
            <a:r>
              <a:rPr lang="de-DE" sz="2800" dirty="0"/>
              <a:t>an jedem Standort einsetzbar</a:t>
            </a:r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855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F871943-A6A0-41B9-93B3-09B4A42B5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Konsequenzen für schwächere Schüler mit und ohne Förderbedarf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E38C771-FF4F-470D-A2D6-1018C4232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58679"/>
            <a:ext cx="9242843" cy="4954772"/>
          </a:xfrm>
        </p:spPr>
        <p:txBody>
          <a:bodyPr>
            <a:normAutofit fontScale="85000" lnSpcReduction="20000"/>
          </a:bodyPr>
          <a:lstStyle/>
          <a:p>
            <a:endParaRPr lang="de-DE" sz="2800" dirty="0"/>
          </a:p>
          <a:p>
            <a:r>
              <a:rPr lang="de-DE" sz="3300" b="1" dirty="0"/>
              <a:t>Idee der Inklusion </a:t>
            </a:r>
            <a:r>
              <a:rPr lang="de-DE" sz="3300" dirty="0"/>
              <a:t>bleibt erhalten, denn: </a:t>
            </a:r>
          </a:p>
          <a:p>
            <a:endParaRPr lang="de-DE" sz="3300" dirty="0"/>
          </a:p>
          <a:p>
            <a:r>
              <a:rPr lang="de-DE" sz="3300" dirty="0"/>
              <a:t>In der Jahrgangsmischung 1-4 verteilen sich die schwächeren Schüler (mit und ohne „offiziellem“ Förderbedarf) auf mehrere Klassen</a:t>
            </a:r>
          </a:p>
          <a:p>
            <a:pPr marL="0" indent="0">
              <a:buNone/>
            </a:pPr>
            <a:r>
              <a:rPr lang="de-DE" sz="3300" dirty="0"/>
              <a:t> </a:t>
            </a:r>
          </a:p>
          <a:p>
            <a:r>
              <a:rPr lang="de-DE" sz="3300" dirty="0"/>
              <a:t>Keine „Ballung“ schwächerer Schüler in einer Klasse</a:t>
            </a:r>
          </a:p>
          <a:p>
            <a:endParaRPr lang="de-DE" sz="3300" dirty="0"/>
          </a:p>
          <a:p>
            <a:r>
              <a:rPr lang="de-DE" sz="3300" dirty="0"/>
              <a:t>Dadurch lassen sich auch die Schulbegleiter besser auf die Klassen verteilen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9385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722</Words>
  <Application>Microsoft Office PowerPoint</Application>
  <PresentationFormat>Benutzerdefiniert</PresentationFormat>
  <Paragraphs>291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Facette</vt:lpstr>
      <vt:lpstr>Schulentwicklung  an unserer  Verbundschule an der Sieg</vt:lpstr>
      <vt:lpstr>Entscheidung für die  Jahrgangsmischung 1 – 4  </vt:lpstr>
      <vt:lpstr>Vorteile der Jahrgangsmischung 1-4</vt:lpstr>
      <vt:lpstr>Vorteile der Jahrgangsmischung 1-4</vt:lpstr>
      <vt:lpstr>Warum haben wir uns für 1-4 Jahrgangsmischung entschieden?</vt:lpstr>
      <vt:lpstr>Planungssicherheit </vt:lpstr>
      <vt:lpstr>Planungssicherheit</vt:lpstr>
      <vt:lpstr>Konsequenzen für den Unterricht</vt:lpstr>
      <vt:lpstr>Konsequenzen für schwächere Schüler mit und ohne Förderbedarf </vt:lpstr>
      <vt:lpstr>Konsequenzen für den Unterricht</vt:lpstr>
      <vt:lpstr>Mögliches Beispiel Klasse 1 4 Std. jahrgangsbezogen pro Woche</vt:lpstr>
      <vt:lpstr>Mögliches Beispiel Klasse 4 10 Std. jahrgangsbezogen pro Woche</vt:lpstr>
      <vt:lpstr>Jahrgangsmischung ab Schuljahr 2021/22</vt:lpstr>
      <vt:lpstr>Jahrgangsmischung ab Schuljahr 2021/22</vt:lpstr>
      <vt:lpstr>Erreichbarkeit der Verwaltung</vt:lpstr>
      <vt:lpstr>Fehlen des Kindes/Buspläne</vt:lpstr>
      <vt:lpstr>Danke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Lehrwerke Mathematik</dc:title>
  <dc:creator>Bergerhoff</dc:creator>
  <cp:lastModifiedBy>Kickuth-Artelt, Dörthe</cp:lastModifiedBy>
  <cp:revision>100</cp:revision>
  <dcterms:created xsi:type="dcterms:W3CDTF">2020-01-21T16:38:09Z</dcterms:created>
  <dcterms:modified xsi:type="dcterms:W3CDTF">2021-10-01T08:48:24Z</dcterms:modified>
</cp:coreProperties>
</file>